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92" r:id="rId3"/>
    <p:sldId id="293" r:id="rId4"/>
    <p:sldId id="294" r:id="rId5"/>
    <p:sldId id="295" r:id="rId6"/>
    <p:sldId id="284" r:id="rId7"/>
    <p:sldId id="296" r:id="rId8"/>
    <p:sldId id="281" r:id="rId9"/>
    <p:sldId id="297" r:id="rId10"/>
    <p:sldId id="298" r:id="rId11"/>
    <p:sldId id="302" r:id="rId12"/>
    <p:sldId id="303" r:id="rId13"/>
    <p:sldId id="305" r:id="rId14"/>
    <p:sldId id="304" r:id="rId15"/>
    <p:sldId id="299" r:id="rId16"/>
    <p:sldId id="300" r:id="rId17"/>
    <p:sldId id="301" r:id="rId18"/>
    <p:sldId id="270" r:id="rId19"/>
    <p:sldId id="289" r:id="rId20"/>
    <p:sldId id="273" r:id="rId21"/>
    <p:sldId id="290" r:id="rId22"/>
    <p:sldId id="291" r:id="rId23"/>
    <p:sldId id="283" r:id="rId24"/>
    <p:sldId id="286" r:id="rId25"/>
    <p:sldId id="287" r:id="rId26"/>
    <p:sldId id="288" r:id="rId27"/>
    <p:sldId id="262" r:id="rId28"/>
    <p:sldId id="264" r:id="rId29"/>
    <p:sldId id="267" r:id="rId30"/>
    <p:sldId id="266" r:id="rId31"/>
    <p:sldId id="265" r:id="rId32"/>
    <p:sldId id="306" r:id="rId33"/>
    <p:sldId id="307" r:id="rId34"/>
    <p:sldId id="308" r:id="rId35"/>
    <p:sldId id="309" r:id="rId36"/>
    <p:sldId id="310" r:id="rId37"/>
    <p:sldId id="268" r:id="rId3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5DCC3-898C-40E9-848C-EF1D39FD3C2C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0694F-D90B-4470-8208-D5F4336ECAF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5651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CECB30-79E2-48A0-AD71-035B8414059C}" type="slidenum">
              <a:rPr kumimoji="0" lang="en-US" altLang="tr-T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tr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619489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A5B527-57ED-4D42-8EFF-63FB5B01080D}" type="slidenum">
              <a:rPr lang="en-US" altLang="tr-TR"/>
              <a:pPr/>
              <a:t>23</a:t>
            </a:fld>
            <a:endParaRPr lang="en-US" altLang="tr-TR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06030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664C40-6A3F-4CFC-886A-EAA2444C9118}" type="slidenum">
              <a:rPr lang="en-US" altLang="tr-TR"/>
              <a:pPr/>
              <a:t>24</a:t>
            </a:fld>
            <a:endParaRPr lang="en-US" altLang="tr-TR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746875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9D68AF-2F80-450C-8EDF-410D5D22FC3F}" type="slidenum">
              <a:rPr lang="en-US" altLang="tr-TR"/>
              <a:pPr/>
              <a:t>25</a:t>
            </a:fld>
            <a:endParaRPr lang="en-US" altLang="tr-TR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04127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3621FCB0-D859-4E24-8041-904CFFCC49B8}" type="slidenum">
              <a:rPr lang="tr-TR" altLang="tr-TR" sz="1200">
                <a:latin typeface="Arial" panose="020B0604020202020204" pitchFamily="34" charset="0"/>
              </a:rPr>
              <a:pPr/>
              <a:t>31</a:t>
            </a:fld>
            <a:endParaRPr lang="tr-TR" altLang="tr-TR" sz="1200">
              <a:latin typeface="Arial" panose="020B0604020202020204" pitchFamily="34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tr-TR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68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28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458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9846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647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84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361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896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12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723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445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8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4553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3395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864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46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527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066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518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065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501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2281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46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A7A18-37C3-4697-9D35-C6418DE4EE97}" type="datetimeFigureOut">
              <a:rPr lang="tr-TR" smtClean="0"/>
              <a:t>25.05.2020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AA061-A074-40C1-81B4-97278539A26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511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5F1258-E046-44E6-AE2F-8CC81F94AC79}" type="datetimeFigureOut">
              <a:rPr kumimoji="0" lang="tr-TR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25.05.2020</a:t>
            </a:fld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B7189-5412-4A7C-9280-7D944806CE29}" type="slidenum">
              <a:rPr kumimoji="0" lang="tr-TR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20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8.emf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620713"/>
            <a:ext cx="7543800" cy="792162"/>
          </a:xfrm>
        </p:spPr>
        <p:txBody>
          <a:bodyPr>
            <a:normAutofit fontScale="90000"/>
          </a:bodyPr>
          <a:lstStyle/>
          <a:p>
            <a:r>
              <a:rPr lang="en-US" altLang="tr-TR" sz="4000" dirty="0" smtClean="0">
                <a:latin typeface="Comic Sans MS" panose="030F0702030302020204" pitchFamily="66" charset="0"/>
              </a:rPr>
              <a:t>Op</a:t>
            </a:r>
            <a:r>
              <a:rPr lang="tr-TR" altLang="tr-TR" sz="4000" dirty="0">
                <a:latin typeface="Comic Sans MS" panose="030F0702030302020204" pitchFamily="66" charset="0"/>
              </a:rPr>
              <a:t>-</a:t>
            </a:r>
            <a:r>
              <a:rPr lang="en-US" altLang="tr-TR" sz="4000" dirty="0" smtClean="0">
                <a:latin typeface="Comic Sans MS" panose="030F0702030302020204" pitchFamily="66" charset="0"/>
              </a:rPr>
              <a:t>Amps</a:t>
            </a:r>
            <a:r>
              <a:rPr lang="tr-TR" altLang="tr-TR" sz="4000" dirty="0" smtClean="0">
                <a:latin typeface="Comic Sans MS" panose="030F0702030302020204" pitchFamily="66" charset="0"/>
              </a:rPr>
              <a:t> (</a:t>
            </a:r>
            <a:r>
              <a:rPr lang="tr-TR" altLang="tr-TR" sz="4000" dirty="0" err="1" smtClean="0">
                <a:latin typeface="Comic Sans MS" panose="030F0702030302020204" pitchFamily="66" charset="0"/>
              </a:rPr>
              <a:t>İşlemsel</a:t>
            </a:r>
            <a:r>
              <a:rPr lang="tr-TR" altLang="tr-TR" sz="4000" dirty="0" smtClean="0">
                <a:latin typeface="Comic Sans MS" panose="030F0702030302020204" pitchFamily="66" charset="0"/>
              </a:rPr>
              <a:t> Yükselticiler)</a:t>
            </a:r>
            <a:r>
              <a:rPr lang="en-US" altLang="tr-TR" sz="4000" dirty="0" smtClean="0">
                <a:latin typeface="Comic Sans MS" panose="030F0702030302020204" pitchFamily="66" charset="0"/>
              </a:rPr>
              <a:t> </a:t>
            </a:r>
            <a:endParaRPr lang="tr-TR" altLang="tr-TR" sz="4000" dirty="0">
              <a:latin typeface="Comic Sans MS" panose="030F0702030302020204" pitchFamily="66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8763" y="1916113"/>
            <a:ext cx="11628581" cy="2233612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5000"/>
              </a:lnSpc>
              <a:spcBef>
                <a:spcPct val="25000"/>
              </a:spcBef>
              <a:spcAft>
                <a:spcPct val="5000"/>
              </a:spcAft>
            </a:pPr>
            <a:r>
              <a:rPr lang="tr-TR" altLang="tr-TR" sz="2900" dirty="0" smtClean="0">
                <a:latin typeface="Comic Sans MS" panose="030F0702030302020204" pitchFamily="66" charset="0"/>
              </a:rPr>
              <a:t>Definition:</a:t>
            </a:r>
            <a:endParaRPr lang="tr-TR" altLang="tr-TR" sz="2900" dirty="0">
              <a:latin typeface="Comic Sans MS" panose="030F0702030302020204" pitchFamily="66" charset="0"/>
            </a:endParaRPr>
          </a:p>
          <a:p>
            <a:pPr>
              <a:lnSpc>
                <a:spcPct val="150000"/>
              </a:lnSpc>
              <a:buNone/>
            </a:pPr>
            <a:r>
              <a:rPr lang="tr-TR" sz="2400" dirty="0" smtClean="0">
                <a:latin typeface="Comic Sans MS" panose="030F0702030302020204" pitchFamily="66" charset="0"/>
              </a:rPr>
              <a:t>	</a:t>
            </a:r>
            <a:r>
              <a:rPr lang="en-US" sz="2400" dirty="0" smtClean="0">
                <a:latin typeface="Comic Sans MS" panose="030F0702030302020204" pitchFamily="66" charset="0"/>
              </a:rPr>
              <a:t>Circuits </a:t>
            </a:r>
            <a:r>
              <a:rPr lang="en-US" sz="2400" dirty="0">
                <a:latin typeface="Comic Sans MS" panose="030F0702030302020204" pitchFamily="66" charset="0"/>
              </a:rPr>
              <a:t>that </a:t>
            </a:r>
            <a:r>
              <a:rPr lang="tr-TR" sz="2400" dirty="0" err="1" smtClean="0">
                <a:latin typeface="Comic Sans MS" panose="030F0702030302020204" pitchFamily="66" charset="0"/>
              </a:rPr>
              <a:t>amplify</a:t>
            </a:r>
            <a:r>
              <a:rPr lang="tr-TR" sz="2400" dirty="0" smtClean="0">
                <a:latin typeface="Comic Sans MS" panose="030F0702030302020204" pitchFamily="66" charset="0"/>
              </a:rPr>
              <a:t> </a:t>
            </a:r>
            <a:r>
              <a:rPr lang="en-US" sz="2400" dirty="0" smtClean="0">
                <a:latin typeface="Comic Sans MS" panose="030F0702030302020204" pitchFamily="66" charset="0"/>
              </a:rPr>
              <a:t>the </a:t>
            </a:r>
            <a:r>
              <a:rPr lang="en-US" sz="2400" dirty="0">
                <a:latin typeface="Comic Sans MS" panose="030F0702030302020204" pitchFamily="66" charset="0"/>
              </a:rPr>
              <a:t>voltage, current, or power by maintaining </a:t>
            </a:r>
            <a:r>
              <a:rPr lang="en-US" sz="2400" dirty="0" smtClean="0">
                <a:latin typeface="Comic Sans MS" panose="030F0702030302020204" pitchFamily="66" charset="0"/>
              </a:rPr>
              <a:t>the</a:t>
            </a:r>
            <a:r>
              <a:rPr lang="tr-TR" sz="2400" dirty="0" smtClean="0">
                <a:latin typeface="Comic Sans MS" panose="030F0702030302020204" pitchFamily="66" charset="0"/>
              </a:rPr>
              <a:t> </a:t>
            </a:r>
            <a:r>
              <a:rPr lang="en-US" sz="2400" dirty="0" smtClean="0">
                <a:latin typeface="Comic Sans MS" panose="030F0702030302020204" pitchFamily="66" charset="0"/>
              </a:rPr>
              <a:t>weak </a:t>
            </a:r>
            <a:r>
              <a:rPr lang="en-US" sz="2400" dirty="0">
                <a:latin typeface="Comic Sans MS" panose="030F0702030302020204" pitchFamily="66" charset="0"/>
              </a:rPr>
              <a:t>input signal's basic waveform characteristics of the </a:t>
            </a:r>
            <a:r>
              <a:rPr lang="en-US" sz="2400" dirty="0" smtClean="0">
                <a:latin typeface="Comic Sans MS" panose="030F0702030302020204" pitchFamily="66" charset="0"/>
              </a:rPr>
              <a:t>signal</a:t>
            </a:r>
            <a:r>
              <a:rPr lang="tr-TR" sz="2400" dirty="0" smtClean="0">
                <a:latin typeface="Comic Sans MS" panose="030F0702030302020204" pitchFamily="66" charset="0"/>
              </a:rPr>
              <a:t>.</a:t>
            </a:r>
            <a:endParaRPr lang="tr-TR" altLang="tr-TR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4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476250"/>
            <a:ext cx="87344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76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133475"/>
            <a:ext cx="74295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91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r-T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ECE 201 Circuit Theory  I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F50ABA-40F5-49BC-8317-6ECA49759EAE}" type="slidenum">
              <a:rPr kumimoji="0" lang="en-US" altLang="tr-T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0245" y="131365"/>
            <a:ext cx="8435109" cy="740570"/>
          </a:xfrm>
        </p:spPr>
        <p:txBody>
          <a:bodyPr/>
          <a:lstStyle/>
          <a:p>
            <a:r>
              <a:rPr lang="en-US" altLang="tr-TR" sz="3600" dirty="0">
                <a:latin typeface="Comic Sans MS" panose="030F0702030302020204" pitchFamily="66" charset="0"/>
              </a:rPr>
              <a:t>Ideal OP AMP (Open Loop)</a:t>
            </a:r>
          </a:p>
        </p:txBody>
      </p:sp>
      <p:pic>
        <p:nvPicPr>
          <p:cNvPr id="8195" name="Picture 3" descr="05_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>
            <a:fillRect/>
          </a:stretch>
        </p:blipFill>
        <p:spPr bwMode="auto">
          <a:xfrm>
            <a:off x="2362201" y="1524000"/>
            <a:ext cx="4341813" cy="411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19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467601" y="1752600"/>
          <a:ext cx="275272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5" imgW="927000" imgH="1206360" progId="Equation.DSMT4">
                  <p:embed/>
                </p:oleObj>
              </mc:Choice>
              <mc:Fallback>
                <p:oleObj name="Equation" r:id="rId5" imgW="927000" imgH="1206360" progId="Equation.DSMT4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1" y="1752600"/>
                        <a:ext cx="2752725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4724400" y="24384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r-T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3276600" y="12954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r-T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= “open-loop” gain</a:t>
            </a: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flipH="1">
            <a:off x="5029200" y="18288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617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014412"/>
            <a:ext cx="71151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4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1" y="1078779"/>
            <a:ext cx="11161707" cy="5691476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683491" y="157018"/>
            <a:ext cx="9227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cap="all" dirty="0">
                <a:solidFill>
                  <a:prstClr val="black"/>
                </a:solidFill>
                <a:latin typeface="Comic Sans MS" panose="030F0702030302020204" pitchFamily="66" charset="0"/>
                <a:ea typeface="+mj-ea"/>
                <a:cs typeface="+mj-cs"/>
              </a:rPr>
              <a:t>Open </a:t>
            </a:r>
            <a:r>
              <a:rPr lang="tr-TR" sz="3200" cap="all" dirty="0" err="1">
                <a:solidFill>
                  <a:prstClr val="black"/>
                </a:solidFill>
                <a:latin typeface="Comic Sans MS" panose="030F0702030302020204" pitchFamily="66" charset="0"/>
                <a:ea typeface="+mj-ea"/>
                <a:cs typeface="+mj-cs"/>
              </a:rPr>
              <a:t>loop</a:t>
            </a:r>
            <a:r>
              <a:rPr lang="tr-TR" sz="3200" cap="all" dirty="0">
                <a:solidFill>
                  <a:prstClr val="black"/>
                </a:solidFill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tr-TR" sz="3200" cap="all" dirty="0" err="1">
                <a:solidFill>
                  <a:prstClr val="black"/>
                </a:solidFill>
                <a:latin typeface="Comic Sans MS" panose="030F0702030302020204" pitchFamily="66" charset="0"/>
                <a:ea typeface="+mj-ea"/>
                <a:cs typeface="+mj-cs"/>
              </a:rPr>
              <a:t>use</a:t>
            </a:r>
            <a:r>
              <a:rPr lang="tr-TR" sz="3200" cap="all" dirty="0">
                <a:solidFill>
                  <a:prstClr val="black"/>
                </a:solidFill>
                <a:latin typeface="Comic Sans MS" panose="030F0702030302020204" pitchFamily="66" charset="0"/>
                <a:ea typeface="+mj-ea"/>
                <a:cs typeface="+mj-cs"/>
              </a:rPr>
              <a:t> – </a:t>
            </a:r>
            <a:r>
              <a:rPr lang="tr-TR" sz="3200" cap="all" dirty="0" err="1">
                <a:solidFill>
                  <a:prstClr val="black"/>
                </a:solidFill>
                <a:latin typeface="Comic Sans MS" panose="030F0702030302020204" pitchFamily="66" charset="0"/>
                <a:ea typeface="+mj-ea"/>
                <a:cs typeface="+mj-cs"/>
              </a:rPr>
              <a:t>opamp</a:t>
            </a:r>
            <a:r>
              <a:rPr lang="tr-TR" sz="3200" cap="all" dirty="0">
                <a:solidFill>
                  <a:prstClr val="black"/>
                </a:solidFill>
                <a:latin typeface="Comic Sans MS" panose="030F0702030302020204" pitchFamily="66" charset="0"/>
                <a:ea typeface="+mj-ea"/>
                <a:cs typeface="+mj-cs"/>
              </a:rPr>
              <a:t> as </a:t>
            </a:r>
            <a:r>
              <a:rPr lang="tr-TR" sz="3200" cap="all" dirty="0" err="1">
                <a:solidFill>
                  <a:prstClr val="black"/>
                </a:solidFill>
                <a:latin typeface="Comic Sans MS" panose="030F0702030302020204" pitchFamily="66" charset="0"/>
                <a:ea typeface="+mj-ea"/>
                <a:cs typeface="+mj-cs"/>
              </a:rPr>
              <a:t>comparator</a:t>
            </a:r>
            <a:r>
              <a:rPr lang="tr-TR" sz="3200" cap="all" dirty="0">
                <a:solidFill>
                  <a:prstClr val="black"/>
                </a:solidFill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endParaRPr lang="tr-TR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74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79271" y="115743"/>
            <a:ext cx="10515600" cy="844839"/>
          </a:xfrm>
        </p:spPr>
        <p:txBody>
          <a:bodyPr/>
          <a:lstStyle/>
          <a:p>
            <a:r>
              <a:rPr lang="tr-TR" sz="3200" cap="all" dirty="0" err="1">
                <a:solidFill>
                  <a:prstClr val="black"/>
                </a:solidFill>
                <a:latin typeface="Comic Sans MS" panose="030F0702030302020204" pitchFamily="66" charset="0"/>
              </a:rPr>
              <a:t>Closed</a:t>
            </a:r>
            <a:r>
              <a:rPr lang="tr-TR" sz="3200" cap="all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sz="3200" cap="all" dirty="0" err="1">
                <a:solidFill>
                  <a:prstClr val="black"/>
                </a:solidFill>
                <a:latin typeface="Comic Sans MS" panose="030F0702030302020204" pitchFamily="66" charset="0"/>
              </a:rPr>
              <a:t>loop</a:t>
            </a:r>
            <a:r>
              <a:rPr lang="tr-TR" sz="3200" cap="all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sz="3200" cap="all" dirty="0" err="1">
                <a:solidFill>
                  <a:prstClr val="black"/>
                </a:solidFill>
                <a:latin typeface="Comic Sans MS" panose="030F0702030302020204" pitchFamily="66" charset="0"/>
              </a:rPr>
              <a:t>use</a:t>
            </a:r>
            <a:r>
              <a:rPr lang="tr-TR" sz="3200" cap="all" dirty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sz="3200" cap="all" dirty="0" smtClean="0">
                <a:solidFill>
                  <a:prstClr val="black"/>
                </a:solidFill>
                <a:latin typeface="Comic Sans MS" panose="030F0702030302020204" pitchFamily="66" charset="0"/>
              </a:rPr>
              <a:t>– </a:t>
            </a:r>
            <a:r>
              <a:rPr lang="tr-TR" sz="3200" cap="all" dirty="0" err="1" smtClean="0">
                <a:solidFill>
                  <a:prstClr val="black"/>
                </a:solidFill>
                <a:latin typeface="Comic Sans MS" panose="030F0702030302020204" pitchFamily="66" charset="0"/>
              </a:rPr>
              <a:t>several</a:t>
            </a:r>
            <a:r>
              <a:rPr lang="tr-TR" sz="3200" cap="all" dirty="0" smtClean="0">
                <a:solidFill>
                  <a:prstClr val="black"/>
                </a:solidFill>
                <a:latin typeface="Comic Sans MS" panose="030F0702030302020204" pitchFamily="66" charset="0"/>
              </a:rPr>
              <a:t> </a:t>
            </a:r>
            <a:r>
              <a:rPr lang="tr-TR" sz="3200" cap="all" dirty="0" err="1">
                <a:solidFill>
                  <a:prstClr val="black"/>
                </a:solidFill>
                <a:latin typeface="Comic Sans MS" panose="030F0702030302020204" pitchFamily="66" charset="0"/>
              </a:rPr>
              <a:t>desıgns</a:t>
            </a:r>
            <a:endParaRPr lang="tr-TR" dirty="0">
              <a:latin typeface="Comic Sans MS" panose="030F0702030302020204" pitchFamily="66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90" y="1398298"/>
            <a:ext cx="5075223" cy="2351666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446981" y="1930400"/>
            <a:ext cx="519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>
                <a:latin typeface="Comic Sans MS" panose="030F0702030302020204" pitchFamily="66" charset="0"/>
              </a:rPr>
              <a:t>Inverting</a:t>
            </a:r>
            <a:r>
              <a:rPr lang="tr-TR" sz="2400" dirty="0" smtClean="0">
                <a:latin typeface="Comic Sans MS" panose="030F0702030302020204" pitchFamily="66" charset="0"/>
              </a:rPr>
              <a:t> </a:t>
            </a:r>
            <a:r>
              <a:rPr lang="tr-TR" sz="2400" dirty="0" err="1" smtClean="0">
                <a:latin typeface="Comic Sans MS" panose="030F0702030302020204" pitchFamily="66" charset="0"/>
              </a:rPr>
              <a:t>closed</a:t>
            </a:r>
            <a:r>
              <a:rPr lang="tr-TR" sz="2400" dirty="0" smtClean="0">
                <a:latin typeface="Comic Sans MS" panose="030F0702030302020204" pitchFamily="66" charset="0"/>
              </a:rPr>
              <a:t> </a:t>
            </a:r>
            <a:r>
              <a:rPr lang="tr-TR" sz="2400" dirty="0" err="1" smtClean="0">
                <a:latin typeface="Comic Sans MS" panose="030F0702030302020204" pitchFamily="66" charset="0"/>
              </a:rPr>
              <a:t>loop</a:t>
            </a:r>
            <a:r>
              <a:rPr lang="tr-TR" sz="2400" dirty="0" smtClean="0">
                <a:latin typeface="Comic Sans MS" panose="030F0702030302020204" pitchFamily="66" charset="0"/>
              </a:rPr>
              <a:t> </a:t>
            </a:r>
            <a:r>
              <a:rPr lang="tr-TR" sz="2400" dirty="0" err="1" smtClean="0">
                <a:latin typeface="Comic Sans MS" panose="030F0702030302020204" pitchFamily="66" charset="0"/>
              </a:rPr>
              <a:t>configuration</a:t>
            </a:r>
            <a:endParaRPr lang="tr-TR" sz="2400" dirty="0">
              <a:latin typeface="Comic Sans MS" panose="030F0702030302020204" pitchFamily="66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90" y="4187680"/>
            <a:ext cx="10277823" cy="22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/>
          <p:cNvSpPr txBox="1"/>
          <p:nvPr/>
        </p:nvSpPr>
        <p:spPr>
          <a:xfrm>
            <a:off x="6345380" y="2013528"/>
            <a:ext cx="701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latin typeface="Comic Sans MS" panose="030F0702030302020204" pitchFamily="66" charset="0"/>
              </a:rPr>
              <a:t>R2</a:t>
            </a:r>
            <a:endParaRPr lang="tr-TR" sz="2000" dirty="0">
              <a:latin typeface="Comic Sans MS" panose="030F0702030302020204" pitchFamily="66" charset="0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554" y="2318328"/>
            <a:ext cx="4191000" cy="3028950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2142834" y="627517"/>
            <a:ext cx="6859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 smtClean="0">
                <a:latin typeface="Comic Sans MS" panose="030F0702030302020204" pitchFamily="66" charset="0"/>
              </a:rPr>
              <a:t>Non</a:t>
            </a:r>
            <a:r>
              <a:rPr lang="tr-TR" sz="2800" dirty="0" smtClean="0">
                <a:latin typeface="Comic Sans MS" panose="030F0702030302020204" pitchFamily="66" charset="0"/>
              </a:rPr>
              <a:t>- </a:t>
            </a:r>
            <a:r>
              <a:rPr lang="tr-TR" sz="2800" dirty="0" err="1" smtClean="0">
                <a:latin typeface="Comic Sans MS" panose="030F0702030302020204" pitchFamily="66" charset="0"/>
              </a:rPr>
              <a:t>inverting</a:t>
            </a:r>
            <a:r>
              <a:rPr lang="tr-TR" sz="2800" dirty="0" smtClean="0">
                <a:latin typeface="Comic Sans MS" panose="030F0702030302020204" pitchFamily="66" charset="0"/>
              </a:rPr>
              <a:t> </a:t>
            </a:r>
            <a:r>
              <a:rPr lang="tr-TR" sz="2800" dirty="0" err="1" smtClean="0">
                <a:latin typeface="Comic Sans MS" panose="030F0702030302020204" pitchFamily="66" charset="0"/>
              </a:rPr>
              <a:t>closed</a:t>
            </a:r>
            <a:r>
              <a:rPr lang="tr-TR" sz="2800" dirty="0" smtClean="0">
                <a:latin typeface="Comic Sans MS" panose="030F0702030302020204" pitchFamily="66" charset="0"/>
              </a:rPr>
              <a:t> </a:t>
            </a:r>
            <a:r>
              <a:rPr lang="tr-TR" sz="2800" dirty="0" err="1" smtClean="0">
                <a:latin typeface="Comic Sans MS" panose="030F0702030302020204" pitchFamily="66" charset="0"/>
              </a:rPr>
              <a:t>loop</a:t>
            </a:r>
            <a:r>
              <a:rPr lang="tr-TR" sz="2800" dirty="0" smtClean="0">
                <a:latin typeface="Comic Sans MS" panose="030F0702030302020204" pitchFamily="66" charset="0"/>
              </a:rPr>
              <a:t> </a:t>
            </a:r>
            <a:r>
              <a:rPr lang="tr-TR" sz="2800" dirty="0" err="1" smtClean="0">
                <a:latin typeface="Comic Sans MS" panose="030F0702030302020204" pitchFamily="66" charset="0"/>
              </a:rPr>
              <a:t>configuration</a:t>
            </a:r>
            <a:endParaRPr lang="tr-TR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877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60" y="0"/>
            <a:ext cx="7886123" cy="32028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27" y="3414537"/>
            <a:ext cx="9731664" cy="32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73" y="188306"/>
            <a:ext cx="9513453" cy="63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4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923925"/>
            <a:ext cx="83058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76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93619" y="230909"/>
            <a:ext cx="10515600" cy="6289964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tr-TR" sz="2400" b="1" dirty="0" smtClean="0">
                <a:latin typeface="Comic Sans MS" panose="030F0702030302020204" pitchFamily="66" charset="0"/>
              </a:rPr>
              <a:t>Op-</a:t>
            </a:r>
            <a:r>
              <a:rPr lang="tr-TR" sz="2400" b="1" dirty="0" err="1">
                <a:latin typeface="Comic Sans MS" panose="030F0702030302020204" pitchFamily="66" charset="0"/>
              </a:rPr>
              <a:t>A</a:t>
            </a:r>
            <a:r>
              <a:rPr lang="tr-TR" sz="2400" b="1" dirty="0" err="1" smtClean="0">
                <a:latin typeface="Comic Sans MS" panose="030F0702030302020204" pitchFamily="66" charset="0"/>
              </a:rPr>
              <a:t>mps</a:t>
            </a:r>
            <a:r>
              <a:rPr lang="en-US" sz="2400" b="1" dirty="0" smtClean="0">
                <a:latin typeface="Comic Sans MS" panose="030F0702030302020204" pitchFamily="66" charset="0"/>
              </a:rPr>
              <a:t> </a:t>
            </a:r>
            <a:r>
              <a:rPr lang="en-US" sz="2400" b="1" dirty="0">
                <a:latin typeface="Comic Sans MS" panose="030F0702030302020204" pitchFamily="66" charset="0"/>
              </a:rPr>
              <a:t>perform mathematical operations on the </a:t>
            </a:r>
            <a:r>
              <a:rPr lang="en-US" sz="2400" b="1" dirty="0" smtClean="0">
                <a:latin typeface="Comic Sans MS" panose="030F0702030302020204" pitchFamily="66" charset="0"/>
              </a:rPr>
              <a:t>input </a:t>
            </a:r>
            <a:r>
              <a:rPr lang="en-US" sz="2400" b="1" dirty="0">
                <a:latin typeface="Comic Sans MS" panose="030F0702030302020204" pitchFamily="66" charset="0"/>
              </a:rPr>
              <a:t>signal:</a:t>
            </a:r>
            <a:r>
              <a:rPr lang="en-US" sz="2400" dirty="0">
                <a:latin typeface="Comic Sans MS" panose="030F0702030302020204" pitchFamily="66" charset="0"/>
              </a:rPr>
              <a:t/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tr-TR" sz="2400" dirty="0" smtClean="0">
                <a:latin typeface="Comic Sans MS" panose="030F0702030302020204" pitchFamily="66" charset="0"/>
              </a:rPr>
              <a:t>-</a:t>
            </a:r>
            <a:r>
              <a:rPr lang="tr-TR" sz="2400" dirty="0" err="1" smtClean="0">
                <a:latin typeface="Comic Sans MS" panose="030F0702030302020204" pitchFamily="66" charset="0"/>
              </a:rPr>
              <a:t>Addition</a:t>
            </a:r>
            <a:r>
              <a:rPr lang="tr-TR" sz="2400" dirty="0" smtClean="0">
                <a:latin typeface="Comic Sans MS" panose="030F0702030302020204" pitchFamily="66" charset="0"/>
              </a:rPr>
              <a:t> </a:t>
            </a:r>
            <a:r>
              <a:rPr lang="tr-TR" sz="2400" dirty="0" err="1">
                <a:latin typeface="Comic Sans MS" panose="030F0702030302020204" pitchFamily="66" charset="0"/>
              </a:rPr>
              <a:t>subtraction</a:t>
            </a:r>
            <a:r>
              <a:rPr lang="tr-TR" sz="2400" dirty="0">
                <a:latin typeface="Comic Sans MS" panose="030F0702030302020204" pitchFamily="66" charset="0"/>
              </a:rPr>
              <a:t>, </a:t>
            </a:r>
            <a:r>
              <a:rPr lang="tr-TR" sz="2400" dirty="0" err="1">
                <a:latin typeface="Comic Sans MS" panose="030F0702030302020204" pitchFamily="66" charset="0"/>
              </a:rPr>
              <a:t>multiplication</a:t>
            </a:r>
            <a:r>
              <a:rPr lang="tr-TR" sz="2400" dirty="0">
                <a:latin typeface="Comic Sans MS" panose="030F0702030302020204" pitchFamily="66" charset="0"/>
              </a:rPr>
              <a:t> </a:t>
            </a:r>
            <a:r>
              <a:rPr lang="tr-TR" sz="2400" dirty="0" err="1">
                <a:latin typeface="Comic Sans MS" panose="030F0702030302020204" pitchFamily="66" charset="0"/>
              </a:rPr>
              <a:t>and</a:t>
            </a:r>
            <a:r>
              <a:rPr lang="tr-TR" sz="2400" dirty="0">
                <a:latin typeface="Comic Sans MS" panose="030F0702030302020204" pitchFamily="66" charset="0"/>
              </a:rPr>
              <a:t> </a:t>
            </a:r>
            <a:r>
              <a:rPr lang="tr-TR" sz="2400" dirty="0" err="1">
                <a:latin typeface="Comic Sans MS" panose="030F0702030302020204" pitchFamily="66" charset="0"/>
              </a:rPr>
              <a:t>division</a:t>
            </a:r>
            <a:r>
              <a:rPr lang="en-US" sz="2400" dirty="0">
                <a:latin typeface="Comic Sans MS" panose="030F0702030302020204" pitchFamily="66" charset="0"/>
              </a:rPr>
              <a:t/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tr-TR" sz="2400" dirty="0" smtClean="0">
                <a:latin typeface="Comic Sans MS" panose="030F0702030302020204" pitchFamily="66" charset="0"/>
              </a:rPr>
              <a:t>-</a:t>
            </a:r>
            <a:r>
              <a:rPr lang="en-US" sz="2400" dirty="0" err="1" smtClean="0">
                <a:latin typeface="Comic Sans MS" panose="030F0702030302020204" pitchFamily="66" charset="0"/>
              </a:rPr>
              <a:t>Derivati</a:t>
            </a:r>
            <a:r>
              <a:rPr lang="tr-TR" sz="2400" dirty="0" smtClean="0">
                <a:latin typeface="Comic Sans MS" panose="030F0702030302020204" pitchFamily="66" charset="0"/>
              </a:rPr>
              <a:t>on</a:t>
            </a:r>
            <a:r>
              <a:rPr lang="en-US" sz="2400" dirty="0" smtClean="0">
                <a:latin typeface="Comic Sans MS" panose="030F0702030302020204" pitchFamily="66" charset="0"/>
              </a:rPr>
              <a:t> </a:t>
            </a:r>
            <a:r>
              <a:rPr lang="en-US" sz="2400" dirty="0">
                <a:latin typeface="Comic Sans MS" panose="030F0702030302020204" pitchFamily="66" charset="0"/>
              </a:rPr>
              <a:t>and Integration…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tr-TR" sz="2400" b="1" dirty="0" smtClean="0">
                <a:latin typeface="Comic Sans MS" panose="030F0702030302020204" pitchFamily="66" charset="0"/>
              </a:rPr>
              <a:t>Op-</a:t>
            </a:r>
            <a:r>
              <a:rPr lang="tr-TR" sz="2400" b="1" dirty="0" err="1" smtClean="0">
                <a:latin typeface="Comic Sans MS" panose="030F0702030302020204" pitchFamily="66" charset="0"/>
              </a:rPr>
              <a:t>Amps</a:t>
            </a:r>
            <a:r>
              <a:rPr lang="tr-TR" sz="2400" b="1" dirty="0" smtClean="0">
                <a:latin typeface="Comic Sans MS" panose="030F0702030302020204" pitchFamily="66" charset="0"/>
              </a:rPr>
              <a:t> </a:t>
            </a:r>
            <a:r>
              <a:rPr lang="en-US" sz="2400" b="1" dirty="0" smtClean="0">
                <a:latin typeface="Comic Sans MS" panose="030F0702030302020204" pitchFamily="66" charset="0"/>
              </a:rPr>
              <a:t>Circuits </a:t>
            </a:r>
            <a:r>
              <a:rPr lang="tr-TR" sz="2400" b="1" dirty="0" smtClean="0">
                <a:latin typeface="Comic Sans MS" panose="030F0702030302020204" pitchFamily="66" charset="0"/>
              </a:rPr>
              <a:t> </a:t>
            </a:r>
            <a:r>
              <a:rPr lang="tr-TR" sz="2400" b="1" dirty="0" err="1" smtClean="0">
                <a:latin typeface="Comic Sans MS" panose="030F0702030302020204" pitchFamily="66" charset="0"/>
              </a:rPr>
              <a:t>are</a:t>
            </a:r>
            <a:r>
              <a:rPr lang="tr-TR" sz="2400" b="1" dirty="0" smtClean="0">
                <a:latin typeface="Comic Sans MS" panose="030F0702030302020204" pitchFamily="66" charset="0"/>
              </a:rPr>
              <a:t> </a:t>
            </a:r>
            <a:r>
              <a:rPr lang="tr-TR" sz="2400" b="1" dirty="0">
                <a:latin typeface="Comic Sans MS" panose="030F0702030302020204" pitchFamily="66" charset="0"/>
              </a:rPr>
              <a:t>u</a:t>
            </a:r>
            <a:r>
              <a:rPr lang="en-US" sz="2400" b="1" dirty="0" err="1" smtClean="0">
                <a:latin typeface="Comic Sans MS" panose="030F0702030302020204" pitchFamily="66" charset="0"/>
              </a:rPr>
              <a:t>sed</a:t>
            </a:r>
            <a:r>
              <a:rPr lang="en-US" sz="2400" b="1" dirty="0">
                <a:latin typeface="Comic Sans MS" panose="030F0702030302020204" pitchFamily="66" charset="0"/>
              </a:rPr>
              <a:t>:</a:t>
            </a:r>
            <a:r>
              <a:rPr lang="en-US" sz="2400" dirty="0">
                <a:latin typeface="Comic Sans MS" panose="030F0702030302020204" pitchFamily="66" charset="0"/>
              </a:rPr>
              <a:t/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tr-TR" sz="2400" dirty="0" smtClean="0">
                <a:latin typeface="Comic Sans MS" panose="030F0702030302020204" pitchFamily="66" charset="0"/>
              </a:rPr>
              <a:t>-</a:t>
            </a:r>
            <a:r>
              <a:rPr lang="tr-TR" sz="2400" dirty="0" err="1" smtClean="0">
                <a:latin typeface="Comic Sans MS" panose="030F0702030302020204" pitchFamily="66" charset="0"/>
              </a:rPr>
              <a:t>In</a:t>
            </a:r>
            <a:r>
              <a:rPr lang="tr-TR" sz="2400" dirty="0" smtClean="0">
                <a:latin typeface="Comic Sans MS" panose="030F0702030302020204" pitchFamily="66" charset="0"/>
              </a:rPr>
              <a:t> </a:t>
            </a:r>
            <a:r>
              <a:rPr lang="en-US" sz="2400" dirty="0" smtClean="0">
                <a:latin typeface="Comic Sans MS" panose="030F0702030302020204" pitchFamily="66" charset="0"/>
              </a:rPr>
              <a:t>Radio </a:t>
            </a:r>
            <a:r>
              <a:rPr lang="en-US" sz="2400" dirty="0">
                <a:latin typeface="Comic Sans MS" panose="030F0702030302020204" pitchFamily="66" charset="0"/>
              </a:rPr>
              <a:t>and TV receivers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tr-TR" sz="2400" dirty="0" smtClean="0">
                <a:latin typeface="Comic Sans MS" panose="030F0702030302020204" pitchFamily="66" charset="0"/>
              </a:rPr>
              <a:t>-</a:t>
            </a:r>
            <a:r>
              <a:rPr lang="en-US" sz="2400" dirty="0" smtClean="0">
                <a:latin typeface="Comic Sans MS" panose="030F0702030302020204" pitchFamily="66" charset="0"/>
              </a:rPr>
              <a:t>In </a:t>
            </a:r>
            <a:r>
              <a:rPr lang="en-US" sz="2400" dirty="0">
                <a:latin typeface="Comic Sans MS" panose="030F0702030302020204" pitchFamily="66" charset="0"/>
              </a:rPr>
              <a:t>Medical Research and Diagnostic Devices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tr-TR" sz="2400" dirty="0" smtClean="0">
                <a:latin typeface="Comic Sans MS" panose="030F0702030302020204" pitchFamily="66" charset="0"/>
              </a:rPr>
              <a:t>-</a:t>
            </a:r>
            <a:r>
              <a:rPr lang="tr-TR" sz="2400" dirty="0" err="1" smtClean="0">
                <a:latin typeface="Comic Sans MS" panose="030F0702030302020204" pitchFamily="66" charset="0"/>
              </a:rPr>
              <a:t>In</a:t>
            </a:r>
            <a:r>
              <a:rPr lang="en-US" sz="2400" dirty="0" smtClean="0">
                <a:latin typeface="Comic Sans MS" panose="030F0702030302020204" pitchFamily="66" charset="0"/>
              </a:rPr>
              <a:t>Technical </a:t>
            </a:r>
            <a:r>
              <a:rPr lang="en-US" sz="2400" dirty="0">
                <a:latin typeface="Comic Sans MS" panose="030F0702030302020204" pitchFamily="66" charset="0"/>
              </a:rPr>
              <a:t>Measurement and Different Electronic Devices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tr-TR" sz="2400" dirty="0" smtClean="0">
                <a:latin typeface="Comic Sans MS" panose="030F0702030302020204" pitchFamily="66" charset="0"/>
              </a:rPr>
              <a:t>-</a:t>
            </a:r>
            <a:r>
              <a:rPr lang="en-US" sz="2400" dirty="0" smtClean="0">
                <a:latin typeface="Comic Sans MS" panose="030F0702030302020204" pitchFamily="66" charset="0"/>
              </a:rPr>
              <a:t>In </a:t>
            </a:r>
            <a:r>
              <a:rPr lang="en-US" sz="2400" dirty="0">
                <a:latin typeface="Comic Sans MS" panose="030F0702030302020204" pitchFamily="66" charset="0"/>
              </a:rPr>
              <a:t>Active Filters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tr-TR" sz="2400" dirty="0" smtClean="0">
                <a:latin typeface="Comic Sans MS" panose="030F0702030302020204" pitchFamily="66" charset="0"/>
              </a:rPr>
              <a:t>-</a:t>
            </a:r>
            <a:r>
              <a:rPr lang="en-US" sz="2400" dirty="0" smtClean="0">
                <a:latin typeface="Comic Sans MS" panose="030F0702030302020204" pitchFamily="66" charset="0"/>
              </a:rPr>
              <a:t>In </a:t>
            </a:r>
            <a:r>
              <a:rPr lang="en-US" sz="2400" dirty="0">
                <a:latin typeface="Comic Sans MS" panose="030F0702030302020204" pitchFamily="66" charset="0"/>
              </a:rPr>
              <a:t>Active Control Circuits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tr-TR" sz="2400" dirty="0" smtClean="0">
                <a:latin typeface="Comic Sans MS" panose="030F0702030302020204" pitchFamily="66" charset="0"/>
              </a:rPr>
              <a:t>-</a:t>
            </a:r>
            <a:r>
              <a:rPr lang="en-US" sz="2400" dirty="0" smtClean="0">
                <a:latin typeface="Comic Sans MS" panose="030F0702030302020204" pitchFamily="66" charset="0"/>
              </a:rPr>
              <a:t>In </a:t>
            </a:r>
            <a:r>
              <a:rPr lang="en-US" sz="2400" dirty="0">
                <a:latin typeface="Comic Sans MS" panose="030F0702030302020204" pitchFamily="66" charset="0"/>
              </a:rPr>
              <a:t>Analog-Digital Interfaces</a:t>
            </a:r>
            <a:endParaRPr lang="tr-TR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472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428625"/>
            <a:ext cx="81153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40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14350"/>
            <a:ext cx="7924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4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74" y="801900"/>
            <a:ext cx="8756073" cy="59189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805" y="0"/>
            <a:ext cx="406241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4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tr-TR"/>
              <a:t>ECE 201 Circuit Theory 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E6E08-4B17-4E7C-A1D4-00D1A9509CB1}" type="slidenum">
              <a:rPr lang="en-US" altLang="tr-TR"/>
              <a:pPr/>
              <a:t>23</a:t>
            </a:fld>
            <a:endParaRPr lang="en-US" altLang="tr-TR"/>
          </a:p>
        </p:txBody>
      </p:sp>
      <p:pic>
        <p:nvPicPr>
          <p:cNvPr id="10242" name="Picture 2" descr="05_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>
            <a:fillRect/>
          </a:stretch>
        </p:blipFill>
        <p:spPr bwMode="auto">
          <a:xfrm>
            <a:off x="2743199" y="1371601"/>
            <a:ext cx="6631709" cy="461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xfrm>
            <a:off x="367145" y="96045"/>
            <a:ext cx="5063836" cy="1325563"/>
          </a:xfrm>
        </p:spPr>
        <p:txBody>
          <a:bodyPr/>
          <a:lstStyle/>
          <a:p>
            <a:r>
              <a:rPr lang="en-US" altLang="tr-TR" sz="3600" dirty="0">
                <a:latin typeface="Comic Sans MS" panose="030F0702030302020204" pitchFamily="66" charset="0"/>
              </a:rPr>
              <a:t>Inverting Amplifier</a:t>
            </a:r>
          </a:p>
        </p:txBody>
      </p:sp>
    </p:spTree>
    <p:extLst>
      <p:ext uri="{BB962C8B-B14F-4D97-AF65-F5344CB8AC3E}">
        <p14:creationId xmlns:p14="http://schemas.microsoft.com/office/powerpoint/2010/main" val="2034007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tr-TR"/>
              <a:t>ECE 201 Circuit Theory  I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746E5-E0CE-41A6-8F8C-ED6C40526276}" type="slidenum">
              <a:rPr lang="en-US" altLang="tr-TR"/>
              <a:pPr/>
              <a:t>24</a:t>
            </a:fld>
            <a:endParaRPr lang="en-US" altLang="tr-TR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418" y="76062"/>
            <a:ext cx="8287327" cy="1101437"/>
          </a:xfrm>
        </p:spPr>
        <p:txBody>
          <a:bodyPr/>
          <a:lstStyle/>
          <a:p>
            <a:r>
              <a:rPr lang="en-US" altLang="tr-TR" sz="3600" dirty="0">
                <a:latin typeface="Comic Sans MS" panose="030F0702030302020204" pitchFamily="66" charset="0"/>
              </a:rPr>
              <a:t>Analysis Using the Ideal OP AMP</a:t>
            </a:r>
          </a:p>
        </p:txBody>
      </p:sp>
      <p:pic>
        <p:nvPicPr>
          <p:cNvPr id="12291" name="Picture 3" descr="05_09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>
            <a:fillRect/>
          </a:stretch>
        </p:blipFill>
        <p:spPr>
          <a:xfrm>
            <a:off x="2057400" y="1981201"/>
            <a:ext cx="4724400" cy="3586163"/>
          </a:xfrm>
          <a:noFill/>
          <a:ln/>
        </p:spPr>
      </p:pic>
      <p:graphicFrame>
        <p:nvGraphicFramePr>
          <p:cNvPr id="1229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7772401" y="1828800"/>
          <a:ext cx="1724025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Equation" r:id="rId5" imgW="761760" imgH="1752480" progId="Equation.DSMT4">
                  <p:embed/>
                </p:oleObj>
              </mc:Choice>
              <mc:Fallback>
                <p:oleObj name="Equation" r:id="rId5" imgW="761760" imgH="1752480" progId="Equation.DSMT4">
                  <p:embed/>
                  <p:pic>
                    <p:nvPicPr>
                      <p:cNvPr id="12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1" y="1828800"/>
                        <a:ext cx="1724025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133600" y="1295401"/>
            <a:ext cx="1371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r-TR" sz="2400"/>
              <a:t>“Virtual” ground</a:t>
            </a: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3429000" y="2209800"/>
            <a:ext cx="533400" cy="9906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3505200" y="1828800"/>
            <a:ext cx="4191000" cy="9906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2057400" y="1219200"/>
            <a:ext cx="1295400" cy="99060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354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tr-TR"/>
              <a:t>ECE 201 Circuit Theory  I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E8EA2-C247-4CE6-B7A8-1A7B6DF52DF3}" type="slidenum">
              <a:rPr lang="en-US" altLang="tr-TR"/>
              <a:pPr/>
              <a:t>25</a:t>
            </a:fld>
            <a:endParaRPr lang="en-US" altLang="tr-TR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690563"/>
          </a:xfrm>
        </p:spPr>
        <p:txBody>
          <a:bodyPr/>
          <a:lstStyle/>
          <a:p>
            <a:r>
              <a:rPr lang="en-US" altLang="tr-TR" sz="3600" dirty="0">
                <a:latin typeface="Comic Sans MS" panose="030F0702030302020204" pitchFamily="66" charset="0"/>
              </a:rPr>
              <a:t>Analysis continued</a:t>
            </a:r>
          </a:p>
        </p:txBody>
      </p:sp>
      <p:pic>
        <p:nvPicPr>
          <p:cNvPr id="14339" name="Picture 3" descr="05_09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0"/>
          <a:stretch>
            <a:fillRect/>
          </a:stretch>
        </p:blipFill>
        <p:spPr>
          <a:xfrm>
            <a:off x="1981200" y="1941513"/>
            <a:ext cx="4648200" cy="3529012"/>
          </a:xfrm>
          <a:noFill/>
          <a:ln/>
        </p:spPr>
      </p:pic>
      <p:graphicFrame>
        <p:nvGraphicFramePr>
          <p:cNvPr id="1434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7696201" y="2057400"/>
          <a:ext cx="1839913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Equation" r:id="rId5" imgW="749160" imgH="1396800" progId="Equation.DSMT4">
                  <p:embed/>
                </p:oleObj>
              </mc:Choice>
              <mc:Fallback>
                <p:oleObj name="Equation" r:id="rId5" imgW="749160" imgH="1396800" progId="Equation.DSMT4">
                  <p:embed/>
                  <p:pic>
                    <p:nvPicPr>
                      <p:cNvPr id="143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1" y="2057400"/>
                        <a:ext cx="1839913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7620000" y="4343400"/>
            <a:ext cx="2133600" cy="12192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52800"/>
            <a:ext cx="495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168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676275"/>
            <a:ext cx="86487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76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204912"/>
            <a:ext cx="88487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8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3" y="1798844"/>
            <a:ext cx="2237077" cy="1099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492859" y="3058621"/>
                <a:ext cx="2387862" cy="6307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tr-T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tr-TR" sz="2400" dirty="0">
                  <a:solidFill>
                    <a:prstClr val="black"/>
                  </a:solidFill>
                  <a:latin typeface="Gill Sans MT" panose="020B0502020104020203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59" y="3058621"/>
                <a:ext cx="2387862" cy="6307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6"/>
          <p:cNvSpPr txBox="1"/>
          <p:nvPr/>
        </p:nvSpPr>
        <p:spPr>
          <a:xfrm>
            <a:off x="604722" y="4145356"/>
            <a:ext cx="318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Gill Sans MT" panose="020B0502020104020203"/>
              </a:rPr>
              <a:t>Combining</a:t>
            </a:r>
            <a:r>
              <a:rPr lang="tr-TR" sz="2400" dirty="0" smtClean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tr-TR" sz="2400" dirty="0" err="1" smtClean="0">
                <a:solidFill>
                  <a:prstClr val="black"/>
                </a:solidFill>
                <a:latin typeface="Gill Sans MT" panose="020B0502020104020203"/>
              </a:rPr>
              <a:t>the</a:t>
            </a:r>
            <a:r>
              <a:rPr lang="tr-TR" sz="2400" dirty="0" smtClean="0">
                <a:solidFill>
                  <a:prstClr val="black"/>
                </a:solidFill>
                <a:latin typeface="Gill Sans MT" panose="020B0502020104020203"/>
              </a:rPr>
              <a:t> 2 </a:t>
            </a:r>
            <a:r>
              <a:rPr lang="tr-TR" sz="2400" dirty="0" err="1" smtClean="0">
                <a:solidFill>
                  <a:prstClr val="black"/>
                </a:solidFill>
                <a:latin typeface="Gill Sans MT" panose="020B0502020104020203"/>
              </a:rPr>
              <a:t>Eq.s</a:t>
            </a:r>
            <a:r>
              <a:rPr lang="tr-TR" sz="2400" dirty="0" smtClean="0">
                <a:solidFill>
                  <a:prstClr val="black"/>
                </a:solidFill>
                <a:latin typeface="Gill Sans MT" panose="020B0502020104020203"/>
              </a:rPr>
              <a:t> </a:t>
            </a:r>
            <a:endParaRPr lang="tr-TR" sz="2400" dirty="0">
              <a:solidFill>
                <a:prstClr val="black"/>
              </a:solidFill>
              <a:latin typeface="Gill Sans MT" panose="020B05020201040202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7"/>
              <p:cNvSpPr/>
              <p:nvPr/>
            </p:nvSpPr>
            <p:spPr>
              <a:xfrm>
                <a:off x="273201" y="4767656"/>
                <a:ext cx="2802508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f>
                        <m:fPr>
                          <m:ctrlP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tr-T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tr-TR" sz="2400" dirty="0">
                  <a:solidFill>
                    <a:prstClr val="black"/>
                  </a:solidFill>
                  <a:latin typeface="Gill Sans MT" panose="020B0502020104020203"/>
                </a:endParaRPr>
              </a:p>
            </p:txBody>
          </p:sp>
        </mc:Choice>
        <mc:Fallback xmlns="">
          <p:sp>
            <p:nvSpPr>
              <p:cNvPr id="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01" y="4767656"/>
                <a:ext cx="2802508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8"/>
          <p:cNvSpPr txBox="1"/>
          <p:nvPr/>
        </p:nvSpPr>
        <p:spPr>
          <a:xfrm>
            <a:off x="3454399" y="4928291"/>
            <a:ext cx="2022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 smtClean="0">
                <a:solidFill>
                  <a:prstClr val="black"/>
                </a:solidFill>
                <a:latin typeface="Gill Sans MT" panose="020B0502020104020203"/>
              </a:rPr>
              <a:t>and</a:t>
            </a:r>
            <a:r>
              <a:rPr lang="tr-TR" sz="2400" dirty="0" smtClean="0">
                <a:solidFill>
                  <a:prstClr val="black"/>
                </a:solidFill>
                <a:latin typeface="Gill Sans MT" panose="020B0502020104020203"/>
              </a:rPr>
              <a:t> </a:t>
            </a:r>
            <a:r>
              <a:rPr lang="tr-TR" sz="2400" dirty="0" err="1" smtClean="0">
                <a:solidFill>
                  <a:prstClr val="black"/>
                </a:solidFill>
                <a:latin typeface="Gill Sans MT" panose="020B0502020104020203"/>
              </a:rPr>
              <a:t>thus</a:t>
            </a:r>
            <a:endParaRPr lang="tr-TR" sz="24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1256145" y="350982"/>
            <a:ext cx="10677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Invertıng</a:t>
            </a:r>
            <a:r>
              <a:rPr lang="tr-TR" sz="3200" dirty="0">
                <a:latin typeface="Comic Sans MS" panose="030F0702030302020204" pitchFamily="66" charset="0"/>
              </a:rPr>
              <a:t> </a:t>
            </a:r>
            <a:r>
              <a:rPr lang="tr-TR" sz="3200" dirty="0" err="1" smtClean="0">
                <a:latin typeface="Comic Sans MS" panose="030F0702030302020204" pitchFamily="66" charset="0"/>
              </a:rPr>
              <a:t>Differentiator</a:t>
            </a:r>
            <a:r>
              <a:rPr lang="tr-TR" sz="3200" dirty="0" smtClean="0">
                <a:latin typeface="Comic Sans MS" panose="030F0702030302020204" pitchFamily="66" charset="0"/>
              </a:rPr>
              <a:t> </a:t>
            </a:r>
            <a:r>
              <a:rPr lang="tr-TR" sz="3200" dirty="0">
                <a:latin typeface="Comic Sans MS" panose="030F0702030302020204" pitchFamily="66" charset="0"/>
              </a:rPr>
              <a:t>(</a:t>
            </a:r>
            <a:r>
              <a:rPr lang="tr-TR" sz="3200" dirty="0" err="1">
                <a:latin typeface="Comic Sans MS" panose="030F0702030302020204" pitchFamily="66" charset="0"/>
              </a:rPr>
              <a:t>low</a:t>
            </a:r>
            <a:r>
              <a:rPr lang="tr-TR" sz="3200" dirty="0">
                <a:latin typeface="Comic Sans MS" panose="030F0702030302020204" pitchFamily="66" charset="0"/>
              </a:rPr>
              <a:t> </a:t>
            </a:r>
            <a:r>
              <a:rPr lang="tr-TR" sz="3200" dirty="0" err="1">
                <a:latin typeface="Comic Sans MS" panose="030F0702030302020204" pitchFamily="66" charset="0"/>
              </a:rPr>
              <a:t>pass</a:t>
            </a:r>
            <a:r>
              <a:rPr lang="tr-TR" sz="3200" dirty="0">
                <a:latin typeface="Comic Sans MS" panose="030F0702030302020204" pitchFamily="66" charset="0"/>
              </a:rPr>
              <a:t> </a:t>
            </a:r>
            <a:r>
              <a:rPr lang="tr-TR" sz="3200" dirty="0" err="1" smtClean="0">
                <a:latin typeface="Comic Sans MS" panose="030F0702030302020204" pitchFamily="66" charset="0"/>
              </a:rPr>
              <a:t>filter</a:t>
            </a:r>
            <a:r>
              <a:rPr lang="tr-TR" sz="3200" dirty="0">
                <a:latin typeface="Comic Sans MS" panose="030F0702030302020204" pitchFamily="66" charset="0"/>
              </a:rPr>
              <a:t>)</a:t>
            </a: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 rotWithShape="1">
          <a:blip r:embed="rId5"/>
          <a:srcRect t="6590"/>
          <a:stretch/>
        </p:blipFill>
        <p:spPr>
          <a:xfrm>
            <a:off x="5330852" y="1057965"/>
            <a:ext cx="5679122" cy="2974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9"/>
              <p:cNvSpPr/>
              <p:nvPr/>
            </p:nvSpPr>
            <p:spPr>
              <a:xfrm>
                <a:off x="5330852" y="4850000"/>
                <a:ext cx="2057615" cy="793551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tr-TR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tr-TR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RC</m:t>
                      </m:r>
                      <m:f>
                        <m:fPr>
                          <m:ctrlP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tr-TR" sz="2400" dirty="0">
                  <a:solidFill>
                    <a:prstClr val="black"/>
                  </a:solidFill>
                  <a:latin typeface="Gill Sans MT" panose="020B0502020104020203"/>
                </a:endParaRPr>
              </a:p>
            </p:txBody>
          </p:sp>
        </mc:Choice>
        <mc:Fallback xmlns="">
          <p:sp>
            <p:nvSpPr>
              <p:cNvPr id="11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852" y="4850000"/>
                <a:ext cx="2057615" cy="793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99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8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43425" y="0"/>
            <a:ext cx="603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 err="1" smtClean="0">
                <a:latin typeface="Comic Sans MS" panose="030F07020303020202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Integrating</a:t>
            </a:r>
            <a:r>
              <a:rPr lang="tr-TR" sz="3600" dirty="0" smtClean="0">
                <a:latin typeface="Comic Sans MS" panose="030F07020303020202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tr-TR" sz="3600" dirty="0" err="1" smtClean="0">
                <a:latin typeface="Comic Sans MS" panose="030F0702030302020204" pitchFamily="66" charset="0"/>
                <a:ea typeface="Tahoma" panose="020B0604030504040204" pitchFamily="34" charset="0"/>
                <a:cs typeface="Times New Roman" panose="02020603050405020304" pitchFamily="18" charset="0"/>
              </a:rPr>
              <a:t>Opamap</a:t>
            </a:r>
            <a:endParaRPr lang="tr-TR" sz="3600" dirty="0">
              <a:latin typeface="Comic Sans MS" panose="030F0702030302020204" pitchFamily="66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 rotWithShape="1">
          <a:blip r:embed="rId2"/>
          <a:srcRect t="6260"/>
          <a:stretch/>
        </p:blipFill>
        <p:spPr>
          <a:xfrm>
            <a:off x="510533" y="918874"/>
            <a:ext cx="4948565" cy="3099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3"/>
              <p:cNvSpPr txBox="1"/>
              <p:nvPr/>
            </p:nvSpPr>
            <p:spPr>
              <a:xfrm>
                <a:off x="7106293" y="1149201"/>
                <a:ext cx="2399531" cy="4922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tr-TR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tr-TR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tr-TR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tr-TR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num>
                      <m:den>
                        <m:r>
                          <a:rPr lang="tr-TR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tr-TR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tr-T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tr-TR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tr-T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tr-TR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tr-TR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293" y="1149201"/>
                <a:ext cx="2399531" cy="4922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/>
              <p:nvPr/>
            </p:nvSpPr>
            <p:spPr>
              <a:xfrm>
                <a:off x="6701245" y="1927565"/>
                <a:ext cx="3587329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tr-TR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f>
                        <m:fPr>
                          <m:ctrlP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tr-TR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tr-TR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tr-TR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f>
                        <m:fPr>
                          <m:ctrlP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tr-TR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45" y="1927565"/>
                <a:ext cx="3587329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5"/>
          <p:cNvSpPr txBox="1"/>
          <p:nvPr/>
        </p:nvSpPr>
        <p:spPr>
          <a:xfrm>
            <a:off x="6482004" y="2874841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</a:t>
            </a:r>
            <a:r>
              <a:rPr lang="tr-TR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tr-TR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Eq.s</a:t>
            </a:r>
            <a:r>
              <a:rPr lang="tr-TR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</a:t>
            </a:r>
            <a:endParaRPr lang="tr-TR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6"/>
              <p:cNvSpPr/>
              <p:nvPr/>
            </p:nvSpPr>
            <p:spPr>
              <a:xfrm>
                <a:off x="7106293" y="3473186"/>
                <a:ext cx="2111598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tr-TR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f>
                        <m:fPr>
                          <m:ctrlP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tr-TR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tr-TR" sz="24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tr-TR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tr-TR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293" y="3473186"/>
                <a:ext cx="2111598" cy="7935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7"/>
              <p:cNvSpPr txBox="1"/>
              <p:nvPr/>
            </p:nvSpPr>
            <p:spPr>
              <a:xfrm>
                <a:off x="6888404" y="4687663"/>
                <a:ext cx="2659639" cy="61119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tr-TR" sz="28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tr-TR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tr-TR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  <m:r>
                      <a:rPr lang="tr-TR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tr-TR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tr-TR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tr-TR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tr-TR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tr-TR" sz="2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tr-TR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04" y="4687663"/>
                <a:ext cx="2659639" cy="6111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4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99147"/>
            <a:ext cx="3743469" cy="612775"/>
          </a:xfrm>
        </p:spPr>
        <p:txBody>
          <a:bodyPr/>
          <a:lstStyle/>
          <a:p>
            <a:pPr eaLnBrk="1" hangingPunct="1"/>
            <a:r>
              <a:rPr lang="tr-TR" altLang="tr-TR" sz="3500" dirty="0" err="1" smtClean="0">
                <a:latin typeface="Comic Sans MS" panose="030F0702030302020204" pitchFamily="66" charset="0"/>
              </a:rPr>
              <a:t>Appearance</a:t>
            </a:r>
            <a:endParaRPr lang="en-US" altLang="tr-TR" sz="3500" dirty="0">
              <a:latin typeface="Comic Sans MS" panose="030F0702030302020204" pitchFamily="66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018" y="598489"/>
            <a:ext cx="8478981" cy="2663825"/>
          </a:xfr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210000"/>
              </a:lnSpc>
            </a:pPr>
            <a:r>
              <a:rPr lang="en-US" sz="1800" dirty="0">
                <a:latin typeface="Comic Sans MS" panose="030F0702030302020204" pitchFamily="66" charset="0"/>
              </a:rPr>
              <a:t>It is in the form of a compact structure with the appearance of a closed black </a:t>
            </a:r>
            <a:r>
              <a:rPr lang="en-US" sz="1800" dirty="0" smtClean="0">
                <a:latin typeface="Comic Sans MS" panose="030F0702030302020204" pitchFamily="66" charset="0"/>
              </a:rPr>
              <a:t>box.</a:t>
            </a:r>
            <a:endParaRPr lang="tr-TR" sz="1800" dirty="0">
              <a:latin typeface="Comic Sans MS" panose="030F0702030302020204" pitchFamily="66" charset="0"/>
            </a:endParaRPr>
          </a:p>
          <a:p>
            <a:pPr>
              <a:lnSpc>
                <a:spcPct val="210000"/>
              </a:lnSpc>
            </a:pPr>
            <a:r>
              <a:rPr lang="en-US" sz="1800" dirty="0" smtClean="0">
                <a:latin typeface="Comic Sans MS" panose="030F0702030302020204" pitchFamily="66" charset="0"/>
              </a:rPr>
              <a:t>Usually </a:t>
            </a:r>
            <a:r>
              <a:rPr lang="en-US" sz="1800" dirty="0">
                <a:latin typeface="Comic Sans MS" panose="030F0702030302020204" pitchFamily="66" charset="0"/>
              </a:rPr>
              <a:t>8 connections (pins), but 5 of the connections are most often used</a:t>
            </a:r>
            <a:r>
              <a:rPr lang="en-US" sz="1800" dirty="0" smtClean="0">
                <a:latin typeface="Comic Sans MS" panose="030F0702030302020204" pitchFamily="66" charset="0"/>
              </a:rPr>
              <a:t>.</a:t>
            </a:r>
            <a:endParaRPr lang="tr-TR" sz="1800" dirty="0" smtClean="0">
              <a:latin typeface="Comic Sans MS" panose="030F0702030302020204" pitchFamily="66" charset="0"/>
            </a:endParaRPr>
          </a:p>
          <a:p>
            <a:pPr>
              <a:lnSpc>
                <a:spcPct val="210000"/>
              </a:lnSpc>
            </a:pPr>
            <a:r>
              <a:rPr lang="en-US" sz="1800" dirty="0">
                <a:latin typeface="Roboto"/>
              </a:rPr>
              <a:t>Pins start at 1 and are numbered incrementally.</a:t>
            </a:r>
            <a:endParaRPr lang="tr-TR" sz="1800" dirty="0" smtClean="0">
              <a:latin typeface="Comic Sans MS" panose="030F0702030302020204" pitchFamily="66" charset="0"/>
            </a:endParaRPr>
          </a:p>
          <a:p>
            <a:pPr>
              <a:lnSpc>
                <a:spcPct val="210000"/>
              </a:lnSpc>
            </a:pPr>
            <a:endParaRPr lang="en-US" altLang="tr-TR" sz="1800" dirty="0">
              <a:latin typeface="Comic Sans MS" panose="030F0702030302020204" pitchFamily="66" charset="0"/>
            </a:endParaRPr>
          </a:p>
        </p:txBody>
      </p:sp>
      <p:pic>
        <p:nvPicPr>
          <p:cNvPr id="9220" name="Picture 7" descr="741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910" y="405535"/>
            <a:ext cx="3036888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26" y="3465514"/>
            <a:ext cx="9229428" cy="33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1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909637"/>
            <a:ext cx="87725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9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260350"/>
            <a:ext cx="6985000" cy="654050"/>
          </a:xfrm>
        </p:spPr>
        <p:txBody>
          <a:bodyPr>
            <a:normAutofit/>
          </a:bodyPr>
          <a:lstStyle/>
          <a:p>
            <a:pPr eaLnBrk="1" hangingPunct="1"/>
            <a:r>
              <a:rPr lang="tr-TR" altLang="tr-TR" sz="3200" dirty="0" smtClean="0">
                <a:latin typeface="Comic Sans MS" panose="030F0702030302020204" pitchFamily="66" charset="0"/>
              </a:rPr>
              <a:t>Gerilim İzleyici (</a:t>
            </a:r>
            <a:r>
              <a:rPr lang="tr-TR" altLang="tr-TR" sz="3200" dirty="0" err="1" smtClean="0">
                <a:latin typeface="Comic Sans MS" panose="030F0702030302020204" pitchFamily="66" charset="0"/>
              </a:rPr>
              <a:t>Voltage</a:t>
            </a:r>
            <a:r>
              <a:rPr lang="tr-TR" altLang="tr-TR" sz="3200" dirty="0" smtClean="0">
                <a:latin typeface="Comic Sans MS" panose="030F0702030302020204" pitchFamily="66" charset="0"/>
              </a:rPr>
              <a:t> </a:t>
            </a:r>
            <a:r>
              <a:rPr lang="en-US" altLang="tr-TR" sz="3200" dirty="0" smtClean="0">
                <a:latin typeface="Comic Sans MS" panose="030F0702030302020204" pitchFamily="66" charset="0"/>
              </a:rPr>
              <a:t>Follower</a:t>
            </a:r>
            <a:r>
              <a:rPr lang="tr-TR" altLang="tr-TR" sz="3200" dirty="0">
                <a:latin typeface="Comic Sans MS" panose="030F0702030302020204" pitchFamily="66" charset="0"/>
              </a:rPr>
              <a:t>)</a:t>
            </a:r>
            <a:endParaRPr lang="en-US" altLang="tr-TR" sz="3200" dirty="0">
              <a:latin typeface="Comic Sans MS" panose="030F0702030302020204" pitchFamily="66" charset="0"/>
            </a:endParaRPr>
          </a:p>
        </p:txBody>
      </p:sp>
      <p:grpSp>
        <p:nvGrpSpPr>
          <p:cNvPr id="23555" name="Group 18"/>
          <p:cNvGrpSpPr>
            <a:grpSpLocks/>
          </p:cNvGrpSpPr>
          <p:nvPr/>
        </p:nvGrpSpPr>
        <p:grpSpPr bwMode="auto">
          <a:xfrm>
            <a:off x="7167121" y="2779139"/>
            <a:ext cx="4424515" cy="1937365"/>
            <a:chOff x="1872" y="1632"/>
            <a:chExt cx="2311" cy="864"/>
          </a:xfrm>
        </p:grpSpPr>
        <p:sp>
          <p:nvSpPr>
            <p:cNvPr id="23558" name="AutoShape 3"/>
            <p:cNvSpPr>
              <a:spLocks noChangeArrowheads="1"/>
            </p:cNvSpPr>
            <p:nvPr/>
          </p:nvSpPr>
          <p:spPr bwMode="auto">
            <a:xfrm rot="5400000">
              <a:off x="2544" y="1872"/>
              <a:ext cx="672" cy="57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tr-TR" altLang="tr-TR"/>
            </a:p>
          </p:txBody>
        </p:sp>
        <p:sp>
          <p:nvSpPr>
            <p:cNvPr id="23559" name="Line 4"/>
            <p:cNvSpPr>
              <a:spLocks noChangeShapeType="1"/>
            </p:cNvSpPr>
            <p:nvPr/>
          </p:nvSpPr>
          <p:spPr bwMode="auto">
            <a:xfrm flipH="1" flipV="1">
              <a:off x="2456" y="1988"/>
              <a:ext cx="136" cy="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3560" name="Line 5"/>
            <p:cNvSpPr>
              <a:spLocks noChangeShapeType="1"/>
            </p:cNvSpPr>
            <p:nvPr/>
          </p:nvSpPr>
          <p:spPr bwMode="auto">
            <a:xfrm flipH="1">
              <a:off x="3164" y="2160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3561" name="Line 6"/>
            <p:cNvSpPr>
              <a:spLocks noChangeShapeType="1"/>
            </p:cNvSpPr>
            <p:nvPr/>
          </p:nvSpPr>
          <p:spPr bwMode="auto">
            <a:xfrm flipH="1">
              <a:off x="2208" y="2352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3562" name="Text Box 7"/>
            <p:cNvSpPr txBox="1">
              <a:spLocks noChangeArrowheads="1"/>
            </p:cNvSpPr>
            <p:nvPr/>
          </p:nvSpPr>
          <p:spPr bwMode="auto">
            <a:xfrm>
              <a:off x="2592" y="2174"/>
              <a:ext cx="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tr-TR"/>
                <a:t>+</a:t>
              </a:r>
            </a:p>
          </p:txBody>
        </p:sp>
        <p:sp>
          <p:nvSpPr>
            <p:cNvPr id="23563" name="Text Box 8"/>
            <p:cNvSpPr txBox="1">
              <a:spLocks noChangeArrowheads="1"/>
            </p:cNvSpPr>
            <p:nvPr/>
          </p:nvSpPr>
          <p:spPr bwMode="auto">
            <a:xfrm>
              <a:off x="2592" y="1824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tr-TR"/>
                <a:t>–</a:t>
              </a:r>
            </a:p>
          </p:txBody>
        </p:sp>
        <p:sp>
          <p:nvSpPr>
            <p:cNvPr id="23564" name="Text Box 9"/>
            <p:cNvSpPr txBox="1">
              <a:spLocks noChangeArrowheads="1"/>
            </p:cNvSpPr>
            <p:nvPr/>
          </p:nvSpPr>
          <p:spPr bwMode="auto">
            <a:xfrm>
              <a:off x="2112" y="1872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tr-TR"/>
                <a:t>V</a:t>
              </a:r>
              <a:r>
                <a:rPr lang="en-US" altLang="tr-TR" baseline="-25000"/>
                <a:t>–</a:t>
              </a:r>
              <a:endParaRPr lang="en-US" altLang="tr-TR"/>
            </a:p>
          </p:txBody>
        </p:sp>
        <p:sp>
          <p:nvSpPr>
            <p:cNvPr id="23565" name="Text Box 10"/>
            <p:cNvSpPr txBox="1">
              <a:spLocks noChangeArrowheads="1"/>
            </p:cNvSpPr>
            <p:nvPr/>
          </p:nvSpPr>
          <p:spPr bwMode="auto">
            <a:xfrm>
              <a:off x="1872" y="2208"/>
              <a:ext cx="3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tr-TR"/>
                <a:t>V</a:t>
              </a:r>
              <a:r>
                <a:rPr lang="tr-TR" altLang="tr-TR" baseline="-25000"/>
                <a:t>in</a:t>
              </a:r>
              <a:endParaRPr lang="en-US" altLang="tr-TR"/>
            </a:p>
          </p:txBody>
        </p:sp>
        <p:sp>
          <p:nvSpPr>
            <p:cNvPr id="23566" name="Text Box 11"/>
            <p:cNvSpPr txBox="1">
              <a:spLocks noChangeArrowheads="1"/>
            </p:cNvSpPr>
            <p:nvPr/>
          </p:nvSpPr>
          <p:spPr bwMode="auto">
            <a:xfrm>
              <a:off x="3600" y="2016"/>
              <a:ext cx="5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r>
                <a:rPr lang="en-US" altLang="tr-TR"/>
                <a:t>V</a:t>
              </a:r>
              <a:r>
                <a:rPr lang="en-US" altLang="tr-TR" baseline="-25000"/>
                <a:t>output</a:t>
              </a:r>
              <a:endParaRPr lang="en-US" altLang="tr-TR"/>
            </a:p>
          </p:txBody>
        </p:sp>
        <p:sp>
          <p:nvSpPr>
            <p:cNvPr id="23567" name="Line 12"/>
            <p:cNvSpPr>
              <a:spLocks noChangeShapeType="1"/>
            </p:cNvSpPr>
            <p:nvPr/>
          </p:nvSpPr>
          <p:spPr bwMode="auto">
            <a:xfrm flipV="1">
              <a:off x="3264" y="1632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3568" name="Line 13"/>
            <p:cNvSpPr>
              <a:spLocks noChangeShapeType="1"/>
            </p:cNvSpPr>
            <p:nvPr/>
          </p:nvSpPr>
          <p:spPr bwMode="auto">
            <a:xfrm flipH="1">
              <a:off x="2448" y="1632"/>
              <a:ext cx="8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23569" name="Line 14"/>
            <p:cNvSpPr>
              <a:spLocks noChangeShapeType="1"/>
            </p:cNvSpPr>
            <p:nvPr/>
          </p:nvSpPr>
          <p:spPr bwMode="auto">
            <a:xfrm>
              <a:off x="2448" y="1632"/>
              <a:ext cx="7" cy="3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  <p:sp>
        <p:nvSpPr>
          <p:cNvPr id="23556" name="Text Box 15"/>
          <p:cNvSpPr txBox="1">
            <a:spLocks noChangeArrowheads="1"/>
          </p:cNvSpPr>
          <p:nvPr/>
        </p:nvSpPr>
        <p:spPr bwMode="auto">
          <a:xfrm>
            <a:off x="609600" y="1196975"/>
            <a:ext cx="109820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latin typeface="Comic Sans MS" panose="030F0702030302020204" pitchFamily="66" charset="0"/>
              </a:rPr>
              <a:t>The output of the op amp is provided by giving it to the (-) end of the input without any feedback resistance (</a:t>
            </a:r>
            <a:r>
              <a:rPr lang="en-US" dirty="0" err="1">
                <a:latin typeface="Comic Sans MS" panose="030F0702030302020204" pitchFamily="66" charset="0"/>
              </a:rPr>
              <a:t>Rf</a:t>
            </a:r>
            <a:r>
              <a:rPr lang="en-US" dirty="0">
                <a:latin typeface="Comic Sans MS" panose="030F0702030302020204" pitchFamily="66" charset="0"/>
              </a:rPr>
              <a:t>).</a:t>
            </a:r>
            <a:endParaRPr lang="en-US" altLang="tr-TR" dirty="0">
              <a:latin typeface="Comic Sans MS" panose="030F0702030302020204" pitchFamily="66" charset="0"/>
            </a:endParaRPr>
          </a:p>
        </p:txBody>
      </p:sp>
      <p:sp>
        <p:nvSpPr>
          <p:cNvPr id="23557" name="Text Box 16"/>
          <p:cNvSpPr txBox="1">
            <a:spLocks noChangeArrowheads="1"/>
          </p:cNvSpPr>
          <p:nvPr/>
        </p:nvSpPr>
        <p:spPr bwMode="auto">
          <a:xfrm>
            <a:off x="452284" y="2565400"/>
            <a:ext cx="6500408" cy="30839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lang="tr-TR" altLang="tr-TR" dirty="0">
                <a:latin typeface="Comic Sans MS" panose="030F0702030302020204" pitchFamily="66" charset="0"/>
              </a:rPr>
              <a:t>A=1</a:t>
            </a:r>
          </a:p>
          <a:p>
            <a:pPr>
              <a:lnSpc>
                <a:spcPct val="105000"/>
              </a:lnSpc>
              <a:spcBef>
                <a:spcPct val="50000"/>
              </a:spcBef>
              <a:buFontTx/>
              <a:buChar char="•"/>
            </a:pPr>
            <a:r>
              <a:rPr lang="en-US" altLang="tr-TR" dirty="0">
                <a:latin typeface="Comic Sans MS" panose="030F0702030302020204" pitchFamily="66" charset="0"/>
              </a:rPr>
              <a:t>V</a:t>
            </a:r>
            <a:r>
              <a:rPr lang="tr-TR" altLang="tr-TR" baseline="-25000" dirty="0">
                <a:latin typeface="Comic Sans MS" panose="030F0702030302020204" pitchFamily="66" charset="0"/>
              </a:rPr>
              <a:t>in</a:t>
            </a:r>
            <a:r>
              <a:rPr lang="en-US" altLang="tr-TR" dirty="0">
                <a:latin typeface="Comic Sans MS" panose="030F0702030302020204" pitchFamily="66" charset="0"/>
              </a:rPr>
              <a:t>=V</a:t>
            </a:r>
            <a:r>
              <a:rPr lang="en-US" altLang="tr-TR" baseline="-25000" dirty="0">
                <a:latin typeface="Comic Sans MS" panose="030F0702030302020204" pitchFamily="66" charset="0"/>
              </a:rPr>
              <a:t>o</a:t>
            </a:r>
            <a:r>
              <a:rPr lang="tr-TR" altLang="tr-TR" baseline="-25000" dirty="0">
                <a:latin typeface="Comic Sans MS" panose="030F0702030302020204" pitchFamily="66" charset="0"/>
              </a:rPr>
              <a:t>ut 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dirty="0">
                <a:latin typeface="Comic Sans MS" panose="030F0702030302020204" pitchFamily="66" charset="0"/>
              </a:rPr>
              <a:t>It acts as a buffer that separates the input signal from the load</a:t>
            </a:r>
            <a:r>
              <a:rPr lang="en-US" dirty="0" smtClean="0">
                <a:latin typeface="Comic Sans MS" panose="030F0702030302020204" pitchFamily="66" charset="0"/>
              </a:rPr>
              <a:t>.</a:t>
            </a:r>
            <a:endParaRPr lang="tr-TR" dirty="0" smtClean="0">
              <a:latin typeface="Comic Sans MS" panose="030F0702030302020204" pitchFamily="66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tr-TR" dirty="0">
                <a:latin typeface="Comic Sans MS" panose="030F0702030302020204" pitchFamily="66" charset="0"/>
              </a:rPr>
              <a:t>High </a:t>
            </a:r>
            <a:r>
              <a:rPr lang="tr-TR" dirty="0" err="1">
                <a:latin typeface="Comic Sans MS" panose="030F0702030302020204" pitchFamily="66" charset="0"/>
              </a:rPr>
              <a:t>input</a:t>
            </a:r>
            <a:r>
              <a:rPr lang="tr-TR" dirty="0">
                <a:latin typeface="Comic Sans MS" panose="030F0702030302020204" pitchFamily="66" charset="0"/>
              </a:rPr>
              <a:t> </a:t>
            </a:r>
            <a:r>
              <a:rPr lang="tr-TR" dirty="0" err="1" smtClean="0">
                <a:latin typeface="Comic Sans MS" panose="030F0702030302020204" pitchFamily="66" charset="0"/>
              </a:rPr>
              <a:t>resistance</a:t>
            </a:r>
            <a:endParaRPr lang="tr-TR" dirty="0" smtClean="0">
              <a:latin typeface="Comic Sans MS" panose="030F0702030302020204" pitchFamily="66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tr-TR" dirty="0" err="1">
                <a:latin typeface="Comic Sans MS" panose="030F0702030302020204" pitchFamily="66" charset="0"/>
              </a:rPr>
              <a:t>Output</a:t>
            </a:r>
            <a:r>
              <a:rPr lang="tr-TR" dirty="0">
                <a:latin typeface="Comic Sans MS" panose="030F0702030302020204" pitchFamily="66" charset="0"/>
              </a:rPr>
              <a:t> </a:t>
            </a:r>
            <a:r>
              <a:rPr lang="tr-TR" dirty="0" err="1">
                <a:latin typeface="Comic Sans MS" panose="030F0702030302020204" pitchFamily="66" charset="0"/>
              </a:rPr>
              <a:t>resistance</a:t>
            </a:r>
            <a:r>
              <a:rPr lang="tr-TR" dirty="0">
                <a:latin typeface="Comic Sans MS" panose="030F0702030302020204" pitchFamily="66" charset="0"/>
              </a:rPr>
              <a:t> is </a:t>
            </a:r>
            <a:r>
              <a:rPr lang="tr-TR" dirty="0" err="1" smtClean="0">
                <a:latin typeface="Comic Sans MS" panose="030F0702030302020204" pitchFamily="66" charset="0"/>
              </a:rPr>
              <a:t>small</a:t>
            </a:r>
            <a:endParaRPr lang="tr-TR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2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 </a:t>
            </a:r>
            <a:r>
              <a:rPr lang="tr-TR" dirty="0" err="1" smtClean="0"/>
              <a:t>superıor</a:t>
            </a:r>
            <a:r>
              <a:rPr lang="tr-TR" dirty="0" smtClean="0"/>
              <a:t> </a:t>
            </a:r>
            <a:r>
              <a:rPr lang="tr-TR" dirty="0" err="1" smtClean="0"/>
              <a:t>desıgn</a:t>
            </a:r>
            <a:r>
              <a:rPr lang="tr-TR" dirty="0" smtClean="0"/>
              <a:t> – </a:t>
            </a:r>
            <a:r>
              <a:rPr lang="tr-TR" dirty="0" err="1" smtClean="0"/>
              <a:t>ınstrumentatıon</a:t>
            </a:r>
            <a:r>
              <a:rPr lang="tr-TR" dirty="0" smtClean="0"/>
              <a:t> </a:t>
            </a:r>
            <a:r>
              <a:rPr lang="tr-TR" dirty="0" err="1" smtClean="0"/>
              <a:t>amp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28027"/>
            <a:ext cx="8714428" cy="36892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123709" y="2189018"/>
            <a:ext cx="55418" cy="3315855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82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Instrumentatıon</a:t>
            </a:r>
            <a:r>
              <a:rPr lang="tr-TR" dirty="0" smtClean="0"/>
              <a:t> </a:t>
            </a:r>
            <a:r>
              <a:rPr lang="tr-TR" dirty="0" err="1" smtClean="0"/>
              <a:t>amp</a:t>
            </a:r>
            <a:r>
              <a:rPr lang="tr-TR" dirty="0" smtClean="0"/>
              <a:t> – </a:t>
            </a:r>
            <a:r>
              <a:rPr lang="tr-TR" dirty="0" err="1" smtClean="0"/>
              <a:t>fırst</a:t>
            </a:r>
            <a:r>
              <a:rPr lang="tr-TR" dirty="0" smtClean="0"/>
              <a:t> </a:t>
            </a:r>
            <a:r>
              <a:rPr lang="tr-TR" dirty="0" err="1" smtClean="0"/>
              <a:t>stage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134"/>
          <a:stretch/>
        </p:blipFill>
        <p:spPr>
          <a:xfrm>
            <a:off x="1451580" y="2074208"/>
            <a:ext cx="4367330" cy="370775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471816" y="3306618"/>
            <a:ext cx="1354511" cy="1089891"/>
            <a:chOff x="1471816" y="3306618"/>
            <a:chExt cx="1354511" cy="1089891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826327" y="3306618"/>
              <a:ext cx="0" cy="108989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471816" y="3591492"/>
                  <a:ext cx="1334276" cy="5201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>
                          <m:fPr>
                            <m:ctrlP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tr-T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tr-T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tr-T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tr-T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tr-T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tr-T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tr-T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tr-T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tr-T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tr-T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0" lang="tr-TR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tr-T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816" y="3591492"/>
                  <a:ext cx="1334276" cy="520142"/>
                </a:xfrm>
                <a:prstGeom prst="rect">
                  <a:avLst/>
                </a:prstGeom>
                <a:blipFill>
                  <a:blip r:embed="rId3"/>
                  <a:stretch>
                    <a:fillRect b="-1176"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Right Brace 7"/>
          <p:cNvSpPr/>
          <p:nvPr/>
        </p:nvSpPr>
        <p:spPr>
          <a:xfrm>
            <a:off x="6012873" y="2715491"/>
            <a:ext cx="332509" cy="229061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39345" y="2903174"/>
                <a:ext cx="5375564" cy="403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01</m:t>
                        </m:r>
                      </m:sub>
                    </m:sSub>
                    <m:r>
                      <a:rPr kumimoji="0" lang="tr-T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</m:t>
                        </m:r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tr-T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</m:t>
                    </m:r>
                    <m:r>
                      <a:rPr kumimoji="0" lang="tr-T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d>
                      <m:dPr>
                        <m:ctrlP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tr-T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= 2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tr-T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345" y="2903174"/>
                <a:ext cx="5375564" cy="403444"/>
              </a:xfrm>
              <a:prstGeom prst="rect">
                <a:avLst/>
              </a:prstGeom>
              <a:blipFill>
                <a:blip r:embed="rId4"/>
                <a:stretch>
                  <a:fillRect l="-1134" t="-12121" b="-121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11652" y="3530895"/>
                <a:ext cx="3138808" cy="51847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01</m:t>
                        </m:r>
                      </m:sub>
                    </m:sSub>
                    <m:r>
                      <a:rPr kumimoji="0" lang="tr-T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</m:t>
                        </m:r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tr-T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0" lang="tr-TR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(</m:t>
                    </m:r>
                    <m:sSub>
                      <m:sSubPr>
                        <m:ctrlP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tr-T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tr-T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)</a:t>
                </a:r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652" y="3530895"/>
                <a:ext cx="3138808" cy="5184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11652" y="4273647"/>
                <a:ext cx="3596369" cy="56541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b>
                      </m:sSub>
                      <m:r>
                        <a:rPr kumimoji="0" lang="tr-T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01</m:t>
                              </m:r>
                            </m:sub>
                          </m:sSub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0" lang="tr-T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tr-T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=1+</m:t>
                      </m:r>
                      <m:f>
                        <m:fPr>
                          <m:ctrlP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652" y="4273647"/>
                <a:ext cx="3596369" cy="565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84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Instrumentatıon</a:t>
            </a:r>
            <a:r>
              <a:rPr lang="tr-TR" dirty="0" smtClean="0"/>
              <a:t> </a:t>
            </a:r>
            <a:r>
              <a:rPr lang="tr-TR" dirty="0" err="1" smtClean="0"/>
              <a:t>amp</a:t>
            </a:r>
            <a:r>
              <a:rPr lang="tr-TR" dirty="0" smtClean="0"/>
              <a:t> – </a:t>
            </a:r>
            <a:r>
              <a:rPr lang="tr-TR" dirty="0" err="1" smtClean="0"/>
              <a:t>second</a:t>
            </a:r>
            <a:r>
              <a:rPr lang="tr-TR" dirty="0" smtClean="0"/>
              <a:t> </a:t>
            </a:r>
            <a:r>
              <a:rPr lang="tr-TR" dirty="0" err="1" smtClean="0"/>
              <a:t>stage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600"/>
          <a:stretch/>
        </p:blipFill>
        <p:spPr>
          <a:xfrm>
            <a:off x="1451579" y="1991082"/>
            <a:ext cx="4217789" cy="3689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55543" y="2148353"/>
                <a:ext cx="4999311" cy="616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e>
                      </m:d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543" y="2148353"/>
                <a:ext cx="4999311" cy="6163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055543" y="3059339"/>
            <a:ext cx="4091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Taking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tr-T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symmetric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tr-T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values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tr-T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for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R</a:t>
            </a:r>
            <a:r>
              <a:rPr kumimoji="0" lang="tr-T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tr-T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and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R</a:t>
            </a:r>
            <a:r>
              <a:rPr kumimoji="0" lang="tr-T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, </a:t>
            </a:r>
            <a:r>
              <a:rPr kumimoji="0" lang="tr-T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i.e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</a:t>
            </a:r>
            <a:r>
              <a:rPr kumimoji="0" lang="tr-T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= R</a:t>
            </a:r>
            <a:r>
              <a:rPr kumimoji="0" lang="tr-T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3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0" lang="tr-T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and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R</a:t>
            </a:r>
            <a:r>
              <a:rPr kumimoji="0" lang="tr-T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2</a:t>
            </a:r>
            <a:r>
              <a:rPr kumimoji="0" lang="tr-T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= R</a:t>
            </a:r>
            <a:r>
              <a:rPr kumimoji="0" lang="tr-TR" sz="18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4</a:t>
            </a:r>
            <a:endParaRPr kumimoji="0" lang="tr-TR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48981" y="4000269"/>
                <a:ext cx="2182220" cy="563872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[</m:t>
                      </m:r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81" y="4000269"/>
                <a:ext cx="2182220" cy="563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08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760" y="891655"/>
            <a:ext cx="9603275" cy="1049235"/>
          </a:xfrm>
        </p:spPr>
        <p:txBody>
          <a:bodyPr/>
          <a:lstStyle/>
          <a:p>
            <a:r>
              <a:rPr lang="tr-TR" dirty="0" err="1" smtClean="0"/>
              <a:t>Instrumentatıon</a:t>
            </a:r>
            <a:r>
              <a:rPr lang="tr-TR" dirty="0" smtClean="0"/>
              <a:t> </a:t>
            </a:r>
            <a:r>
              <a:rPr lang="tr-TR" dirty="0" err="1" smtClean="0"/>
              <a:t>amp</a:t>
            </a:r>
            <a:r>
              <a:rPr lang="tr-TR" dirty="0" smtClean="0"/>
              <a:t> – </a:t>
            </a:r>
            <a:r>
              <a:rPr lang="tr-TR" dirty="0" err="1" smtClean="0"/>
              <a:t>both</a:t>
            </a:r>
            <a:r>
              <a:rPr lang="tr-TR" dirty="0" smtClean="0"/>
              <a:t> </a:t>
            </a:r>
            <a:r>
              <a:rPr lang="tr-TR" dirty="0" err="1" smtClean="0"/>
              <a:t>stages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71" y="2028027"/>
            <a:ext cx="6205455" cy="2627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62561" y="4860821"/>
                <a:ext cx="3138808" cy="51847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01</m:t>
                        </m:r>
                      </m:sub>
                    </m:sSub>
                    <m:r>
                      <a:rPr kumimoji="0" lang="tr-T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𝑜</m:t>
                        </m:r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tr-T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tr-T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0" lang="tr-TR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(</m:t>
                    </m:r>
                    <m:sSub>
                      <m:sSubPr>
                        <m:ctrlP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tr-T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sSub>
                      <m:sSubPr>
                        <m:ctrlP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tr-T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tr-T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tr-T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 panose="020B0502020104020203"/>
                    <a:ea typeface="+mn-ea"/>
                    <a:cs typeface="+mn-cs"/>
                  </a:rPr>
                  <a:t>)</a:t>
                </a:r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561" y="4860821"/>
                <a:ext cx="3138808" cy="518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28181" y="4837418"/>
                <a:ext cx="2182220" cy="56528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[</m:t>
                      </m:r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81" y="4837418"/>
                <a:ext cx="2182220" cy="565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36562" y="3030402"/>
                <a:ext cx="3364473" cy="6223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</m:t>
                          </m:r>
                        </m:sub>
                      </m:sSub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tr-T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kumimoji="0" lang="tr-T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tr-T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[</m:t>
                      </m:r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tr-T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tr-T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tr-T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tr-T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562" y="3030402"/>
                <a:ext cx="336447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73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085850"/>
            <a:ext cx="83915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6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43" y="638751"/>
            <a:ext cx="11149610" cy="57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4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26" y="1809749"/>
            <a:ext cx="9370749" cy="3501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5418" y="369455"/>
            <a:ext cx="6446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OPERATIONAL AMPLIFIERS</a:t>
            </a:r>
            <a:endParaRPr lang="tr-TR" sz="32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90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872509" y="136741"/>
            <a:ext cx="6410037" cy="803564"/>
          </a:xfrm>
        </p:spPr>
        <p:txBody>
          <a:bodyPr/>
          <a:lstStyle/>
          <a:p>
            <a:r>
              <a:rPr lang="tr-TR" sz="3200" dirty="0">
                <a:latin typeface="Comic Sans MS" panose="030F0702030302020204" pitchFamily="66" charset="0"/>
                <a:cs typeface="Times New Roman" panose="02020603050405020304" pitchFamily="18" charset="0"/>
              </a:rPr>
              <a:t>OPERATIONAL </a:t>
            </a:r>
            <a:r>
              <a:rPr lang="tr-TR" sz="3200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AMPLIFIERS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943"/>
            <a:ext cx="5551055" cy="381831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528" y="1596303"/>
            <a:ext cx="5763491" cy="377836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73" y="5712631"/>
            <a:ext cx="6589280" cy="5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9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724025"/>
            <a:ext cx="10077450" cy="3409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3491" y="766618"/>
            <a:ext cx="6308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err="1" smtClean="0">
                <a:latin typeface="Comic Sans MS" panose="030F0702030302020204" pitchFamily="66" charset="0"/>
                <a:cs typeface="Times New Roman" panose="02020603050405020304" pitchFamily="18" charset="0"/>
              </a:rPr>
              <a:t>Block</a:t>
            </a:r>
            <a:r>
              <a:rPr lang="tr-TR" sz="3600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 </a:t>
            </a:r>
            <a:r>
              <a:rPr lang="tr-TR" sz="3600" dirty="0" err="1" smtClean="0">
                <a:latin typeface="Comic Sans MS" panose="030F0702030302020204" pitchFamily="66" charset="0"/>
                <a:cs typeface="Times New Roman" panose="02020603050405020304" pitchFamily="18" charset="0"/>
              </a:rPr>
              <a:t>Diagram</a:t>
            </a:r>
            <a:r>
              <a:rPr lang="tr-TR" sz="3600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 of OPAMP</a:t>
            </a:r>
            <a:endParaRPr lang="tr-TR" sz="3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29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>
            <a:normAutofit/>
          </a:bodyPr>
          <a:lstStyle/>
          <a:p>
            <a:r>
              <a:rPr lang="tr-TR" sz="3200" dirty="0" smtClean="0">
                <a:latin typeface="Comic Sans MS" panose="030F0702030302020204" pitchFamily="66" charset="0"/>
              </a:rPr>
              <a:t>WHAT IS IN an OPAMP</a:t>
            </a:r>
            <a:endParaRPr lang="tr-TR" sz="3200" dirty="0">
              <a:latin typeface="Comic Sans MS" panose="030F0702030302020204" pitchFamily="66" charset="0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5124"/>
            <a:ext cx="10310091" cy="51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11" y="416503"/>
            <a:ext cx="8939790" cy="573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5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4846</TotalTime>
  <Words>288</Words>
  <Application>Microsoft Office PowerPoint</Application>
  <PresentationFormat>Geniş ekran</PresentationFormat>
  <Paragraphs>76</Paragraphs>
  <Slides>36</Slides>
  <Notes>5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2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Comic Sans MS</vt:lpstr>
      <vt:lpstr>Gill Sans MT</vt:lpstr>
      <vt:lpstr>Roboto</vt:lpstr>
      <vt:lpstr>Tahoma</vt:lpstr>
      <vt:lpstr>Times</vt:lpstr>
      <vt:lpstr>Times New Roman</vt:lpstr>
      <vt:lpstr>Office Theme</vt:lpstr>
      <vt:lpstr>Gallery</vt:lpstr>
      <vt:lpstr>Equation</vt:lpstr>
      <vt:lpstr>Op-Amps (İşlemsel Yükselticiler) </vt:lpstr>
      <vt:lpstr>PowerPoint Sunusu</vt:lpstr>
      <vt:lpstr>Appearance</vt:lpstr>
      <vt:lpstr>PowerPoint Sunusu</vt:lpstr>
      <vt:lpstr>PowerPoint Sunusu</vt:lpstr>
      <vt:lpstr>OPERATIONAL AMPLIFIERS</vt:lpstr>
      <vt:lpstr>PowerPoint Sunusu</vt:lpstr>
      <vt:lpstr>WHAT IS IN an OPAMP</vt:lpstr>
      <vt:lpstr>PowerPoint Sunusu</vt:lpstr>
      <vt:lpstr>PowerPoint Sunusu</vt:lpstr>
      <vt:lpstr>PowerPoint Sunusu</vt:lpstr>
      <vt:lpstr>Ideal OP AMP (Open Loop)</vt:lpstr>
      <vt:lpstr>PowerPoint Sunusu</vt:lpstr>
      <vt:lpstr>PowerPoint Sunusu</vt:lpstr>
      <vt:lpstr>Closed loop use – several desıgns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Inverting Amplifier</vt:lpstr>
      <vt:lpstr>Analysis Using the Ideal OP AMP</vt:lpstr>
      <vt:lpstr>Analysis continued</vt:lpstr>
      <vt:lpstr>PowerPoint Sunusu</vt:lpstr>
      <vt:lpstr>PowerPoint Sunusu</vt:lpstr>
      <vt:lpstr>PowerPoint Sunusu</vt:lpstr>
      <vt:lpstr>PowerPoint Sunusu</vt:lpstr>
      <vt:lpstr>PowerPoint Sunusu</vt:lpstr>
      <vt:lpstr>Gerilim İzleyici (Voltage Follower)</vt:lpstr>
      <vt:lpstr>A superıor desıgn – ınstrumentatıon amp</vt:lpstr>
      <vt:lpstr>Instrumentatıon amp – fırst stage</vt:lpstr>
      <vt:lpstr>Instrumentatıon amp – second stage</vt:lpstr>
      <vt:lpstr>Instrumentatıon amp – both stages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Casper</dc:creator>
  <cp:lastModifiedBy>itu</cp:lastModifiedBy>
  <cp:revision>82</cp:revision>
  <dcterms:created xsi:type="dcterms:W3CDTF">2019-04-30T12:17:51Z</dcterms:created>
  <dcterms:modified xsi:type="dcterms:W3CDTF">2020-05-26T18:26:12Z</dcterms:modified>
</cp:coreProperties>
</file>